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2" r:id="rId3"/>
    <p:sldId id="268" r:id="rId4"/>
    <p:sldId id="269" r:id="rId5"/>
    <p:sldId id="283" r:id="rId6"/>
    <p:sldId id="257" r:id="rId7"/>
    <p:sldId id="262" r:id="rId8"/>
    <p:sldId id="270" r:id="rId9"/>
    <p:sldId id="260" r:id="rId10"/>
    <p:sldId id="292" r:id="rId11"/>
    <p:sldId id="293" r:id="rId12"/>
    <p:sldId id="275" r:id="rId13"/>
    <p:sldId id="285" r:id="rId14"/>
    <p:sldId id="261" r:id="rId15"/>
    <p:sldId id="286" r:id="rId16"/>
    <p:sldId id="263" r:id="rId17"/>
    <p:sldId id="281" r:id="rId18"/>
    <p:sldId id="290" r:id="rId19"/>
    <p:sldId id="277" r:id="rId20"/>
    <p:sldId id="291" r:id="rId21"/>
    <p:sldId id="287" r:id="rId22"/>
    <p:sldId id="288" r:id="rId23"/>
    <p:sldId id="284" r:id="rId24"/>
    <p:sldId id="289" r:id="rId25"/>
    <p:sldId id="274" r:id="rId26"/>
    <p:sldId id="265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DF0EE-1786-4593-9D4F-DF7DEB57D7C2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B5A8D-4B91-4044-B1BE-8A81D07C3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3514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EA144D-C5B1-4D58-AE35-6B4EB1FC9C5D}" type="datetimeFigureOut">
              <a:rPr lang="en-US" smtClean="0"/>
              <a:pPr/>
              <a:t>4/11/2013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9E683D-0EC2-454B-B620-EE691BBBEA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85325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E683D-0EC2-454B-B620-EE691BBBEA8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87DB577-F192-4EFE-BC34-DA88C026BF18}" type="datetime1">
              <a:rPr lang="en-US" smtClean="0"/>
              <a:t>4/11/2013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E683D-0EC2-454B-B620-EE691BBBEA8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B303B8E-1D0E-4711-810D-83C92BDB9E83}" type="datetime1">
              <a:rPr lang="en-US" smtClean="0"/>
              <a:t>4/11/2013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E683D-0EC2-454B-B620-EE691BBBEA8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68C54D6-E040-47A5-B0FA-EF8218AF87CF}" type="datetime1">
              <a:rPr lang="en-US" smtClean="0"/>
              <a:t>4/11/2013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E683D-0EC2-454B-B620-EE691BBBEA8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F6EA915-EBFE-4EB2-B611-15A6077DD33C}" type="datetime1">
              <a:rPr lang="en-US" smtClean="0"/>
              <a:t>4/11/2013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Jeremy</a:t>
            </a:r>
          </a:p>
          <a:p>
            <a:r>
              <a:rPr lang="en-US" dirty="0" smtClean="0"/>
              <a:t>SO=CF&gt;Sib&gt;Par=Peer&gt;Stranger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E683D-0EC2-454B-B620-EE691BBBEA86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AB5B6DC-6EEC-4D2E-B1C7-59E641CFCCB0}" type="datetime1">
              <a:rPr lang="en-US" smtClean="0"/>
              <a:t>4/11/2013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>
              <a:defRPr/>
            </a:pPr>
            <a:r>
              <a:rPr lang="en-US" dirty="0" smtClean="0"/>
              <a:t>Jeremy</a:t>
            </a:r>
          </a:p>
          <a:p>
            <a:pPr defTabSz="931774">
              <a:defRPr/>
            </a:pPr>
            <a:r>
              <a:rPr lang="en-US" dirty="0" smtClean="0"/>
              <a:t>Decided to analyze data through primarily quantitative measures, using qualitative responses as supporting evidence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E683D-0EC2-454B-B620-EE691BBBEA86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BE1BB02-06D1-4069-A998-F926CF17E6E8}" type="datetime1">
              <a:rPr lang="en-US" smtClean="0"/>
              <a:t>4/11/2013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Jeremy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E683D-0EC2-454B-B620-EE691BBBEA86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7E4F018-AFA3-4FDF-B23D-04CAF6EA535D}" type="datetime1">
              <a:rPr lang="en-US" smtClean="0"/>
              <a:t>4/11/2013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1706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Jeremy</a:t>
            </a:r>
          </a:p>
          <a:p>
            <a:r>
              <a:rPr lang="en-US" dirty="0" smtClean="0"/>
              <a:t>Pearson’s </a:t>
            </a:r>
            <a:r>
              <a:rPr lang="en-US" dirty="0" smtClean="0"/>
              <a:t>Correlation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E683D-0EC2-454B-B620-EE691BBBEA86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2C6201E-B395-4CB6-A4AB-8777C5D47B93}" type="datetime1">
              <a:rPr lang="en-US" smtClean="0"/>
              <a:t>4/11/2013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E683D-0EC2-454B-B620-EE691BBBEA86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BD340F5-1709-4B5E-978C-717A72297972}" type="datetime1">
              <a:rPr lang="en-US" smtClean="0"/>
              <a:t>4/11/2013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Jeremy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E683D-0EC2-454B-B620-EE691BBBEA86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81FFE95-C587-4661-BA37-A5C4C2892F9E}" type="datetime1">
              <a:rPr lang="en-US" smtClean="0"/>
              <a:t>4/11/2013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Jeremy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E683D-0EC2-454B-B620-EE691BBBEA86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D1CB56C-B40C-4CE5-B5BB-6425D2096871}" type="datetime1">
              <a:rPr lang="en-US" smtClean="0"/>
              <a:t>4/11/2013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Heather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E683D-0EC2-454B-B620-EE691BBBEA8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5461178-8399-4E94-924B-CE9890A618A6}" type="datetime1">
              <a:rPr lang="en-US" smtClean="0"/>
              <a:t>4/11/2013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Jeremy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E683D-0EC2-454B-B620-EE691BBBEA86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028D2A9-98A7-44F8-9C67-C3421ACBC6E1}" type="datetime1">
              <a:rPr lang="en-US" smtClean="0"/>
              <a:t>4/11/2013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Jeremy</a:t>
            </a:r>
          </a:p>
          <a:p>
            <a:r>
              <a:rPr lang="en-US" dirty="0" smtClean="0"/>
              <a:t>“</a:t>
            </a:r>
            <a:r>
              <a:rPr lang="en-US" dirty="0" smtClean="0"/>
              <a:t>Familiarity Breeds Respect”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E683D-0EC2-454B-B620-EE691BBBEA86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783C887-D0D7-4566-B03B-52CCC30BAB0D}" type="datetime1">
              <a:rPr lang="en-US" smtClean="0"/>
              <a:t>4/11/2013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705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Jeremy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E683D-0EC2-454B-B620-EE691BBBEA86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93E25D6-9460-44F7-B64A-79B930F23FCC}" type="datetime1">
              <a:rPr lang="en-US" smtClean="0"/>
              <a:t>4/11/2013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0445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Jeremy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E683D-0EC2-454B-B620-EE691BBBEA86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DE424C7-BA18-4352-A9EE-89C678ED9586}" type="datetime1">
              <a:rPr lang="en-US" smtClean="0"/>
              <a:t>4/11/2013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Jeremy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E683D-0EC2-454B-B620-EE691BBBEA86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6FFAA34-49FD-455D-8B8B-12AC4A835994}" type="datetime1">
              <a:rPr lang="en-US" smtClean="0"/>
              <a:t>4/11/2013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Jeremy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E683D-0EC2-454B-B620-EE691BBBEA86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338A521-AFC3-4193-A160-89C2DFA2F8B0}" type="datetime1">
              <a:rPr lang="en-US" smtClean="0"/>
              <a:t>4/11/2013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Jeremy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E683D-0EC2-454B-B620-EE691BBBEA86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301CF5C-93A8-43BD-8CB4-EA7F8899B6FD}" type="datetime1">
              <a:rPr lang="en-US" smtClean="0"/>
              <a:t>4/11/2013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Heather</a:t>
            </a:r>
          </a:p>
          <a:p>
            <a:r>
              <a:rPr lang="en-US" dirty="0" smtClean="0"/>
              <a:t>Make it clear that the focus is FORMAL sex education, but that this is not the only place it occurs</a:t>
            </a:r>
          </a:p>
          <a:p>
            <a:endParaRPr lang="en-US" dirty="0" smtClean="0"/>
          </a:p>
          <a:p>
            <a:r>
              <a:rPr lang="en-US" b="1" dirty="0" smtClean="0"/>
              <a:t>Abstinence-Only</a:t>
            </a:r>
            <a:r>
              <a:rPr lang="en-US" dirty="0" smtClean="0"/>
              <a:t>:</a:t>
            </a:r>
            <a:r>
              <a:rPr lang="en-US" baseline="0" dirty="0" smtClean="0"/>
              <a:t> Programs that teach not to have sex until marriage due to negative physical and psychological consequences of premarital sex; includes limited information about contraceptives</a:t>
            </a:r>
          </a:p>
          <a:p>
            <a:r>
              <a:rPr lang="en-US" b="1" baseline="0" dirty="0" smtClean="0"/>
              <a:t>Comprehensive</a:t>
            </a:r>
            <a:r>
              <a:rPr lang="en-US" b="0" baseline="0" dirty="0" smtClean="0"/>
              <a:t>: Programs that give detailed information about sex and contraceptives, including positive and negative physical and psychological consequences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E683D-0EC2-454B-B620-EE691BBBEA8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B2AF135-8A31-437A-8395-EEA2653D7671}" type="datetime1">
              <a:rPr lang="en-US" smtClean="0"/>
              <a:t>4/11/2013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E683D-0EC2-454B-B620-EE691BBBEA8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BAB662B-5FBE-473F-B1D8-A849F2C1E5B1}" type="datetime1">
              <a:rPr lang="en-US" smtClean="0"/>
              <a:t>4/11/2013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E683D-0EC2-454B-B620-EE691BBBEA8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62A71A2-3780-44D4-9C8E-E300DA25E4B1}" type="datetime1">
              <a:rPr lang="en-US" smtClean="0"/>
              <a:t>4/11/2013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E683D-0EC2-454B-B620-EE691BBBEA8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750875F-A16E-4660-96D3-750A4DCA3782}" type="datetime1">
              <a:rPr lang="en-US" smtClean="0"/>
              <a:t>4/11/2013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E683D-0EC2-454B-B620-EE691BBBEA8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9D362C1-DC19-4690-B716-DC524055FB88}" type="datetime1">
              <a:rPr lang="en-US" smtClean="0"/>
              <a:t>4/11/2013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Heather</a:t>
            </a:r>
          </a:p>
          <a:p>
            <a:r>
              <a:rPr lang="en-US" dirty="0" smtClean="0"/>
              <a:t>You need to add that there was a glitch and that we only have the full data set from 13 participants.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E683D-0EC2-454B-B620-EE691BBBEA8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E6DCA83-B46E-4AB9-9234-74B38F0EB20D}" type="datetime1">
              <a:rPr lang="en-US" smtClean="0"/>
              <a:t>4/11/2013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E683D-0EC2-454B-B620-EE691BBBEA8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61AC529-A34D-4A26-8178-1A894BA3AC32}" type="datetime1">
              <a:rPr lang="en-US" smtClean="0"/>
              <a:t>4/11/2013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A15ACA3-5DA3-49EC-8F88-2989A5883757}" type="datetimeFigureOut">
              <a:rPr lang="en-US" smtClean="0"/>
              <a:pPr/>
              <a:t>4/11/2013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F4055BD-6D91-401A-86F1-78C6865BD1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5ACA3-5DA3-49EC-8F88-2989A5883757}" type="datetimeFigureOut">
              <a:rPr lang="en-US" smtClean="0"/>
              <a:pPr/>
              <a:t>4/11/2013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4055BD-6D91-401A-86F1-78C6865BD1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A15ACA3-5DA3-49EC-8F88-2989A5883757}" type="datetimeFigureOut">
              <a:rPr lang="en-US" smtClean="0"/>
              <a:pPr/>
              <a:t>4/11/2013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F4055BD-6D91-401A-86F1-78C6865BD1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5ACA3-5DA3-49EC-8F88-2989A5883757}" type="datetimeFigureOut">
              <a:rPr lang="en-US" smtClean="0"/>
              <a:pPr/>
              <a:t>4/11/2013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4055BD-6D91-401A-86F1-78C6865BD1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A15ACA3-5DA3-49EC-8F88-2989A5883757}" type="datetimeFigureOut">
              <a:rPr lang="en-US" smtClean="0"/>
              <a:pPr/>
              <a:t>4/11/2013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F4055BD-6D91-401A-86F1-78C6865BD1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5ACA3-5DA3-49EC-8F88-2989A5883757}" type="datetimeFigureOut">
              <a:rPr lang="en-US" smtClean="0"/>
              <a:pPr/>
              <a:t>4/11/2013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4055BD-6D91-401A-86F1-78C6865BD1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5ACA3-5DA3-49EC-8F88-2989A5883757}" type="datetimeFigureOut">
              <a:rPr lang="en-US" smtClean="0"/>
              <a:pPr/>
              <a:t>4/11/2013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4055BD-6D91-401A-86F1-78C6865BD1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5ACA3-5DA3-49EC-8F88-2989A5883757}" type="datetimeFigureOut">
              <a:rPr lang="en-US" smtClean="0"/>
              <a:pPr/>
              <a:t>4/11/2013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4055BD-6D91-401A-86F1-78C6865BD1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A15ACA3-5DA3-49EC-8F88-2989A5883757}" type="datetimeFigureOut">
              <a:rPr lang="en-US" smtClean="0"/>
              <a:pPr/>
              <a:t>4/11/2013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4055BD-6D91-401A-86F1-78C6865BD1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5ACA3-5DA3-49EC-8F88-2989A5883757}" type="datetimeFigureOut">
              <a:rPr lang="en-US" smtClean="0"/>
              <a:pPr/>
              <a:t>4/11/2013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4055BD-6D91-401A-86F1-78C6865BD1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5ACA3-5DA3-49EC-8F88-2989A5883757}" type="datetimeFigureOut">
              <a:rPr lang="en-US" smtClean="0"/>
              <a:pPr/>
              <a:t>4/11/2013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4055BD-6D91-401A-86F1-78C6865BD1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A15ACA3-5DA3-49EC-8F88-2989A5883757}" type="datetimeFigureOut">
              <a:rPr lang="en-US" smtClean="0"/>
              <a:pPr/>
              <a:t>4/11/2013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F4055BD-6D91-401A-86F1-78C6865BD1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228600"/>
            <a:ext cx="5791200" cy="3401568"/>
          </a:xfrm>
        </p:spPr>
        <p:txBody>
          <a:bodyPr/>
          <a:lstStyle/>
          <a:p>
            <a:pPr algn="ctr"/>
            <a:r>
              <a:rPr lang="en-US" sz="4400" dirty="0" smtClean="0"/>
              <a:t>Sex Education in retrospect: Personal Understanding &amp; Comfort levels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3733800"/>
            <a:ext cx="5638800" cy="1101248"/>
          </a:xfrm>
        </p:spPr>
        <p:txBody>
          <a:bodyPr/>
          <a:lstStyle/>
          <a:p>
            <a:pPr algn="ctr"/>
            <a:r>
              <a:rPr lang="en-US" dirty="0" smtClean="0"/>
              <a:t>By: Jeremy Smith and Heather Dombrowsky</a:t>
            </a:r>
          </a:p>
          <a:p>
            <a:pPr algn="ctr"/>
            <a:r>
              <a:rPr lang="en-US" dirty="0" smtClean="0"/>
              <a:t>Hanover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Reflections from Different Sources (Open-Ended)</a:t>
            </a:r>
          </a:p>
          <a:p>
            <a:pPr lvl="1"/>
            <a:r>
              <a:rPr lang="en-US" dirty="0" smtClean="0"/>
              <a:t>Peers/Siblings</a:t>
            </a:r>
          </a:p>
          <a:p>
            <a:pPr lvl="1"/>
            <a:r>
              <a:rPr lang="en-US" dirty="0" smtClean="0"/>
              <a:t>Home</a:t>
            </a:r>
          </a:p>
          <a:p>
            <a:pPr lvl="1"/>
            <a:r>
              <a:rPr lang="en-US" dirty="0" smtClean="0"/>
              <a:t>School</a:t>
            </a:r>
          </a:p>
          <a:p>
            <a:pPr lvl="1"/>
            <a:r>
              <a:rPr lang="en-US" dirty="0" smtClean="0"/>
              <a:t>Your Own Research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Comfort Levels (Likert Scales)</a:t>
            </a:r>
          </a:p>
          <a:p>
            <a:pPr lvl="1"/>
            <a:r>
              <a:rPr lang="en-US" dirty="0" smtClean="0"/>
              <a:t>Parents</a:t>
            </a:r>
          </a:p>
          <a:p>
            <a:pPr lvl="1"/>
            <a:r>
              <a:rPr lang="en-US" dirty="0" smtClean="0"/>
              <a:t>Siblings</a:t>
            </a:r>
          </a:p>
          <a:p>
            <a:pPr lvl="1"/>
            <a:r>
              <a:rPr lang="en-US" dirty="0" smtClean="0"/>
              <a:t>Significant Other</a:t>
            </a:r>
          </a:p>
          <a:p>
            <a:pPr lvl="1"/>
            <a:r>
              <a:rPr lang="en-US" dirty="0" smtClean="0"/>
              <a:t>Close Friend</a:t>
            </a:r>
          </a:p>
          <a:p>
            <a:pPr lvl="1"/>
            <a:r>
              <a:rPr lang="en-US" dirty="0" smtClean="0"/>
              <a:t>Peer</a:t>
            </a:r>
          </a:p>
          <a:p>
            <a:pPr lvl="1"/>
            <a:r>
              <a:rPr lang="en-US" dirty="0" smtClean="0"/>
              <a:t>Stranger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Chronbach’s</a:t>
            </a:r>
            <a:r>
              <a:rPr lang="en-US" dirty="0" smtClean="0"/>
              <a:t> Alpha = 0.71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Qualitative Questions</a:t>
            </a:r>
          </a:p>
          <a:p>
            <a:pPr lvl="1"/>
            <a:r>
              <a:rPr lang="en-US" dirty="0" smtClean="0"/>
              <a:t>Tell me what you remember learning about sex from your peers and siblings.</a:t>
            </a:r>
          </a:p>
          <a:p>
            <a:r>
              <a:rPr lang="en-US" dirty="0" smtClean="0"/>
              <a:t>Quantitative Questions</a:t>
            </a:r>
          </a:p>
          <a:p>
            <a:pPr lvl="1"/>
            <a:r>
              <a:rPr lang="en-US" dirty="0" smtClean="0"/>
              <a:t>How satisfied are you with the information you received from your peers and siblings about sex?</a:t>
            </a:r>
          </a:p>
          <a:p>
            <a:pPr marL="520700" lvl="1"/>
            <a:r>
              <a:rPr lang="en-US" dirty="0" smtClean="0"/>
              <a:t>1-7 (Completely Unsatisfied to Completely Satisfied)</a:t>
            </a:r>
          </a:p>
          <a:p>
            <a:pPr marL="273812"/>
            <a:r>
              <a:rPr lang="en-US" dirty="0" smtClean="0"/>
              <a:t>Same Set of Questions for Each Source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62037"/>
              </p:ext>
            </p:extLst>
          </p:nvPr>
        </p:nvGraphicFramePr>
        <p:xfrm>
          <a:off x="381000" y="1828800"/>
          <a:ext cx="7467600" cy="396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 Comfort Level</a:t>
                      </a:r>
                      <a:endParaRPr lang="en-US" dirty="0"/>
                    </a:p>
                  </a:txBody>
                  <a:tcPr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Significant 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6.05</a:t>
                      </a:r>
                      <a:endParaRPr lang="en-US" dirty="0"/>
                    </a:p>
                  </a:txBody>
                  <a:tcPr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Close Friend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5.78*</a:t>
                      </a:r>
                      <a:endParaRPr lang="en-US" dirty="0"/>
                    </a:p>
                  </a:txBody>
                  <a:tcPr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Sibling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3.98*</a:t>
                      </a:r>
                      <a:endParaRPr lang="en-US" dirty="0"/>
                    </a:p>
                  </a:txBody>
                  <a:tcPr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3.22*</a:t>
                      </a:r>
                      <a:endParaRPr lang="en-US" dirty="0"/>
                    </a:p>
                  </a:txBody>
                  <a:tcPr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3.20</a:t>
                      </a:r>
                      <a:endParaRPr lang="en-US" dirty="0"/>
                    </a:p>
                  </a:txBody>
                  <a:tcPr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Stranger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2.22*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850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239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Hypotheses not supported.</a:t>
            </a:r>
          </a:p>
          <a:p>
            <a:pPr lvl="1"/>
            <a:r>
              <a:rPr lang="en-US" dirty="0" smtClean="0"/>
              <a:t>No relationship between the kind of sex education received and the participants’ comfort levels </a:t>
            </a:r>
          </a:p>
          <a:p>
            <a:pPr marL="758825" lvl="2"/>
            <a:r>
              <a:rPr lang="en-US" dirty="0"/>
              <a:t>All 6 DV p&gt;0.05</a:t>
            </a:r>
          </a:p>
          <a:p>
            <a:pPr lvl="1"/>
            <a:r>
              <a:rPr lang="en-US" dirty="0" smtClean="0"/>
              <a:t>No relationship between the participants’ country of residence and their comfort levels</a:t>
            </a:r>
          </a:p>
          <a:p>
            <a:pPr marL="758825" lvl="2"/>
            <a:r>
              <a:rPr lang="en-US" dirty="0"/>
              <a:t>All 6 DV p&gt;0.05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149936"/>
              </p:ext>
            </p:extLst>
          </p:nvPr>
        </p:nvGraphicFramePr>
        <p:xfrm>
          <a:off x="533400" y="1828800"/>
          <a:ext cx="7162797" cy="4416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033799"/>
                <a:gridCol w="1328401"/>
                <a:gridCol w="762000"/>
                <a:gridCol w="1450797"/>
                <a:gridCol w="1140000"/>
              </a:tblGrid>
              <a:tr h="5755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Comfort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p-value</a:t>
                      </a:r>
                      <a:endParaRPr lang="en-US" dirty="0"/>
                    </a:p>
                  </a:txBody>
                  <a:tcPr/>
                </a:tc>
              </a:tr>
              <a:tr h="5755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Sibling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Male</a:t>
                      </a:r>
                    </a:p>
                    <a:p>
                      <a:pPr algn="ctr"/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3.64</a:t>
                      </a:r>
                    </a:p>
                    <a:p>
                      <a:pPr algn="ctr"/>
                      <a:r>
                        <a:rPr lang="en-US" dirty="0" smtClean="0"/>
                        <a:t>2.72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(38)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0.217</a:t>
                      </a:r>
                      <a:endParaRPr lang="en-US" dirty="0"/>
                    </a:p>
                  </a:txBody>
                  <a:tcPr/>
                </a:tc>
              </a:tr>
              <a:tr h="5755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Male</a:t>
                      </a:r>
                    </a:p>
                    <a:p>
                      <a:pPr algn="ctr"/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3.17</a:t>
                      </a:r>
                    </a:p>
                    <a:p>
                      <a:pPr algn="ctr"/>
                      <a:r>
                        <a:rPr lang="en-US" dirty="0" smtClean="0"/>
                        <a:t>1.88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(43)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0.092^</a:t>
                      </a:r>
                      <a:endParaRPr lang="en-US" dirty="0"/>
                    </a:p>
                  </a:txBody>
                  <a:tcPr/>
                </a:tc>
              </a:tr>
              <a:tr h="5755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Significant 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Male</a:t>
                      </a:r>
                    </a:p>
                    <a:p>
                      <a:pPr algn="ctr"/>
                      <a:r>
                        <a:rPr lang="en-US" dirty="0" smtClean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4.55</a:t>
                      </a:r>
                    </a:p>
                    <a:p>
                      <a:pPr algn="ctr"/>
                      <a:r>
                        <a:rPr lang="en-US" dirty="0" smtClean="0"/>
                        <a:t>5.21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(42)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0.173</a:t>
                      </a:r>
                      <a:endParaRPr lang="en-US" dirty="0"/>
                    </a:p>
                  </a:txBody>
                  <a:tcPr/>
                </a:tc>
              </a:tr>
              <a:tr h="5755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Close Friend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Male</a:t>
                      </a:r>
                    </a:p>
                    <a:p>
                      <a:pPr algn="ctr"/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4.42</a:t>
                      </a:r>
                    </a:p>
                    <a:p>
                      <a:pPr algn="ctr"/>
                      <a:r>
                        <a:rPr lang="en-US" dirty="0" smtClean="0"/>
                        <a:t>4.91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(43)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0.323</a:t>
                      </a:r>
                      <a:endParaRPr lang="en-US" dirty="0"/>
                    </a:p>
                  </a:txBody>
                  <a:tcPr/>
                </a:tc>
              </a:tr>
              <a:tr h="5755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Male</a:t>
                      </a:r>
                    </a:p>
                    <a:p>
                      <a:pPr algn="ctr"/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3.08</a:t>
                      </a:r>
                    </a:p>
                    <a:p>
                      <a:pPr algn="ctr"/>
                      <a:r>
                        <a:rPr lang="en-US" dirty="0" smtClean="0"/>
                        <a:t>1.88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(43)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0.042*</a:t>
                      </a:r>
                      <a:endParaRPr lang="en-US" dirty="0"/>
                    </a:p>
                  </a:txBody>
                  <a:tcPr/>
                </a:tc>
              </a:tr>
              <a:tr h="5755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Stranger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Male</a:t>
                      </a:r>
                    </a:p>
                    <a:p>
                      <a:pPr algn="ctr"/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1.92</a:t>
                      </a:r>
                    </a:p>
                    <a:p>
                      <a:pPr algn="ctr"/>
                      <a:r>
                        <a:rPr lang="en-US" dirty="0" smtClean="0"/>
                        <a:t>0.97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(43)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0.089^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93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Correlations</a:t>
            </a:r>
          </a:p>
          <a:p>
            <a:pPr lvl="1"/>
            <a:r>
              <a:rPr lang="en-US" dirty="0" smtClean="0"/>
              <a:t>Positive correlations between how much education an individual received from a source and how satisfied they were with the information they received from that source</a:t>
            </a:r>
          </a:p>
          <a:p>
            <a:pPr lvl="2"/>
            <a:r>
              <a:rPr lang="en-US" dirty="0" smtClean="0"/>
              <a:t>Home 			r(45)=+.637, p&lt;0.001</a:t>
            </a:r>
          </a:p>
          <a:p>
            <a:pPr lvl="2"/>
            <a:r>
              <a:rPr lang="en-US" dirty="0" smtClean="0"/>
              <a:t>Peers 			r(45)=+.363, p=0.015</a:t>
            </a:r>
          </a:p>
          <a:p>
            <a:pPr lvl="2"/>
            <a:r>
              <a:rPr lang="en-US" dirty="0" smtClean="0"/>
              <a:t>School 			r(46)=+.629, p&lt;0.001</a:t>
            </a:r>
          </a:p>
          <a:p>
            <a:pPr lvl="2"/>
            <a:r>
              <a:rPr lang="en-US" dirty="0" smtClean="0"/>
              <a:t>Independent Research 	r(43)=+.589, p&lt;0.001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Qualitative Data</a:t>
            </a:r>
          </a:p>
          <a:p>
            <a:pPr lvl="1"/>
            <a:r>
              <a:rPr lang="en-US" dirty="0" smtClean="0"/>
              <a:t>General Trends</a:t>
            </a:r>
          </a:p>
          <a:p>
            <a:pPr lvl="2"/>
            <a:r>
              <a:rPr lang="en-US" dirty="0" smtClean="0"/>
              <a:t>Participants Often Adopted Parents’ Views on Sex</a:t>
            </a:r>
          </a:p>
          <a:p>
            <a:pPr lvl="2"/>
            <a:r>
              <a:rPr lang="en-US" dirty="0" smtClean="0"/>
              <a:t>Negative Consequence of Unprotected Sex Seem to be the Focus for Males When Discussing Sex</a:t>
            </a:r>
          </a:p>
          <a:p>
            <a:pPr lvl="2"/>
            <a:r>
              <a:rPr lang="en-US" dirty="0" smtClean="0"/>
              <a:t>In General, Negative Messages Portrayed About Sex</a:t>
            </a:r>
          </a:p>
          <a:p>
            <a:pPr lvl="1"/>
            <a:r>
              <a:rPr lang="en-US" dirty="0" smtClean="0"/>
              <a:t>Exceptions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difference between the different types of programs through which one learns about sex…</a:t>
            </a:r>
          </a:p>
          <a:p>
            <a:pPr lvl="1"/>
            <a:r>
              <a:rPr lang="en-US" dirty="0" smtClean="0"/>
              <a:t>Flawed Hypothesis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assumed that individuals would either have: a comprehensive or abstinence-only sex education</a:t>
            </a:r>
          </a:p>
          <a:p>
            <a:pPr marL="520700" lvl="1"/>
            <a:r>
              <a:rPr lang="en-US" dirty="0" smtClean="0"/>
              <a:t>Most people receive some sort of “Comprehensive” Sex Education</a:t>
            </a:r>
          </a:p>
          <a:p>
            <a:pPr marL="758825" lvl="2"/>
            <a:r>
              <a:rPr lang="en-US" dirty="0" smtClean="0"/>
              <a:t>Internet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Talk about sex…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remember about your sex education?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Where did your sex education come from?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had small sample sizes (especially small European sample);</a:t>
            </a:r>
          </a:p>
          <a:p>
            <a:r>
              <a:rPr lang="en-US" dirty="0" smtClean="0"/>
              <a:t>Too much variation between the participants;</a:t>
            </a:r>
          </a:p>
          <a:p>
            <a:r>
              <a:rPr lang="en-US" dirty="0" smtClean="0"/>
              <a:t>Too many confounding factors</a:t>
            </a:r>
          </a:p>
          <a:p>
            <a:pPr lvl="1"/>
            <a:r>
              <a:rPr lang="en-US" dirty="0" smtClean="0"/>
              <a:t>We were too broad in what our survey was asking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4950" indent="-234950">
              <a:buNone/>
            </a:pPr>
            <a:endParaRPr lang="en-US" dirty="0"/>
          </a:p>
          <a:p>
            <a:r>
              <a:rPr lang="en-US" dirty="0"/>
              <a:t>As adults, it seems that if you spend more time with someone interpersonally, you are more comfortable talking about sex with </a:t>
            </a:r>
            <a:r>
              <a:rPr lang="en-US" dirty="0" smtClean="0"/>
              <a:t>them</a:t>
            </a:r>
          </a:p>
          <a:p>
            <a:pPr lvl="1"/>
            <a:r>
              <a:rPr lang="en-US" dirty="0" smtClean="0"/>
              <a:t>Significant Other = Close Friend &gt; Siblings &gt; Parents = Peers &gt; Strangers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3717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4950" indent="-234950"/>
            <a:r>
              <a:rPr lang="en-US" dirty="0" smtClean="0"/>
              <a:t>Males are more comfortable talking to:</a:t>
            </a:r>
          </a:p>
          <a:p>
            <a:pPr marL="481838" lvl="1" indent="-234950"/>
            <a:r>
              <a:rPr lang="en-US" dirty="0" smtClean="0"/>
              <a:t>Peers*</a:t>
            </a:r>
          </a:p>
          <a:p>
            <a:pPr marL="481838" lvl="1" indent="-234950"/>
            <a:r>
              <a:rPr lang="en-US" dirty="0" smtClean="0"/>
              <a:t>Strangers</a:t>
            </a:r>
          </a:p>
          <a:p>
            <a:pPr marL="481838" lvl="1" indent="-234950"/>
            <a:r>
              <a:rPr lang="en-US" dirty="0" smtClean="0"/>
              <a:t>Parents</a:t>
            </a:r>
          </a:p>
          <a:p>
            <a:pPr marL="234950" indent="-234950"/>
            <a:r>
              <a:rPr lang="en-US" dirty="0" smtClean="0"/>
              <a:t>Both sexes are equally comfortable talking to:</a:t>
            </a:r>
          </a:p>
          <a:p>
            <a:pPr marL="481838" lvl="1" indent="-234950"/>
            <a:r>
              <a:rPr lang="en-US" dirty="0" smtClean="0"/>
              <a:t>Siblings</a:t>
            </a:r>
          </a:p>
          <a:p>
            <a:pPr marL="481838" lvl="1" indent="-234950"/>
            <a:r>
              <a:rPr lang="en-US" dirty="0" smtClean="0"/>
              <a:t>Significant Others</a:t>
            </a:r>
          </a:p>
          <a:p>
            <a:pPr marL="481838" lvl="1" indent="-234950"/>
            <a:r>
              <a:rPr lang="en-US" dirty="0" smtClean="0"/>
              <a:t>Close Friends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072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Perceived Gender Differences</a:t>
            </a:r>
          </a:p>
          <a:p>
            <a:pPr lvl="1"/>
            <a:r>
              <a:rPr lang="en-US" dirty="0" smtClean="0"/>
              <a:t>Women Receive More Negative Messages About Sex</a:t>
            </a:r>
          </a:p>
          <a:p>
            <a:pPr lvl="1"/>
            <a:r>
              <a:rPr lang="en-US" dirty="0" smtClean="0"/>
              <a:t>Askew, 2007</a:t>
            </a:r>
          </a:p>
          <a:p>
            <a:pPr lvl="2"/>
            <a:r>
              <a:rPr lang="en-US" dirty="0" smtClean="0"/>
              <a:t>Female Undergraduates Took a Feminist-Informed Human Sexuality Course</a:t>
            </a:r>
          </a:p>
          <a:p>
            <a:pPr lvl="2"/>
            <a:r>
              <a:rPr lang="en-US" dirty="0" smtClean="0"/>
              <a:t>Previous Messages to Women – Negative; Abstinence Until Marriage</a:t>
            </a:r>
          </a:p>
          <a:p>
            <a:pPr lvl="2"/>
            <a:r>
              <a:rPr lang="en-US" dirty="0" smtClean="0"/>
              <a:t>Participants Felt More Comfortable About the Topic of Sex After the Course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more education you receive from a source, then the more satisfied you are with the source…</a:t>
            </a:r>
          </a:p>
          <a:p>
            <a:pPr lvl="1"/>
            <a:r>
              <a:rPr lang="en-US" dirty="0"/>
              <a:t>Sex is an important subject</a:t>
            </a:r>
          </a:p>
          <a:p>
            <a:pPr lvl="1"/>
            <a:r>
              <a:rPr lang="en-US" dirty="0"/>
              <a:t>The more you learn, the more it should make </a:t>
            </a:r>
            <a:r>
              <a:rPr lang="en-US" dirty="0" smtClean="0"/>
              <a:t>sense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0083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391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Limitations &amp; Future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</a:p>
          <a:p>
            <a:pPr lvl="1"/>
            <a:r>
              <a:rPr lang="en-US" dirty="0" smtClean="0"/>
              <a:t>Coding Glitch </a:t>
            </a:r>
          </a:p>
          <a:p>
            <a:pPr lvl="1"/>
            <a:r>
              <a:rPr lang="en-US" dirty="0" smtClean="0"/>
              <a:t>Small, Homogeneous Sample Size</a:t>
            </a:r>
          </a:p>
          <a:p>
            <a:pPr lvl="1"/>
            <a:r>
              <a:rPr lang="en-US" dirty="0" smtClean="0"/>
              <a:t>Our Expectations for Participants </a:t>
            </a:r>
          </a:p>
          <a:p>
            <a:r>
              <a:rPr lang="en-US" dirty="0" smtClean="0"/>
              <a:t>Future Research</a:t>
            </a:r>
          </a:p>
          <a:p>
            <a:pPr lvl="1"/>
            <a:r>
              <a:rPr lang="en-US" dirty="0" smtClean="0"/>
              <a:t>In-Person Interviews</a:t>
            </a:r>
          </a:p>
          <a:p>
            <a:pPr lvl="1"/>
            <a:r>
              <a:rPr lang="en-US" dirty="0" smtClean="0"/>
              <a:t>Analyze Personality Differences</a:t>
            </a:r>
          </a:p>
          <a:p>
            <a:pPr lvl="1"/>
            <a:r>
              <a:rPr lang="en-US" dirty="0" smtClean="0"/>
              <a:t>Providing Other Types of Relationships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362200"/>
            <a:ext cx="7242048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Questions?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Types of Sex education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239000" cy="4931736"/>
          </a:xfrm>
        </p:spPr>
        <p:txBody>
          <a:bodyPr>
            <a:normAutofit/>
          </a:bodyPr>
          <a:lstStyle/>
          <a:p>
            <a:r>
              <a:rPr lang="en-US" dirty="0" smtClean="0"/>
              <a:t>There are currently two main types of formal sex education taught in schools:</a:t>
            </a:r>
          </a:p>
          <a:p>
            <a:pPr lvl="1"/>
            <a:r>
              <a:rPr lang="en-US" dirty="0" smtClean="0"/>
              <a:t>Abstinence-Only</a:t>
            </a:r>
          </a:p>
          <a:p>
            <a:pPr lvl="1"/>
            <a:r>
              <a:rPr lang="en-US" dirty="0" smtClean="0"/>
              <a:t>Comprehensive</a:t>
            </a:r>
          </a:p>
          <a:p>
            <a:r>
              <a:rPr lang="en-US" dirty="0" smtClean="0"/>
              <a:t>Controversial because….</a:t>
            </a:r>
          </a:p>
          <a:p>
            <a:pPr lvl="1"/>
            <a:r>
              <a:rPr lang="en-US" dirty="0" smtClean="0"/>
              <a:t> Abstinence-only advocates argue that comprehensive sex education encourages sexual activity </a:t>
            </a:r>
          </a:p>
          <a:p>
            <a:pPr lvl="1"/>
            <a:r>
              <a:rPr lang="en-US" dirty="0" smtClean="0"/>
              <a:t>Comprehensive advocates argue that abstinence-only sex education is religiously motivated and proven to be ineffective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Consequences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the Controversy, Emphasis Has Been Placed On….</a:t>
            </a:r>
          </a:p>
          <a:p>
            <a:pPr lvl="1"/>
            <a:r>
              <a:rPr lang="en-US" dirty="0" smtClean="0"/>
              <a:t>Objective Behavioral Impact</a:t>
            </a:r>
          </a:p>
          <a:p>
            <a:pPr lvl="2"/>
            <a:r>
              <a:rPr lang="en-US" dirty="0" smtClean="0"/>
              <a:t>Pregnancy Rates</a:t>
            </a:r>
          </a:p>
          <a:p>
            <a:pPr lvl="2"/>
            <a:r>
              <a:rPr lang="en-US" dirty="0" smtClean="0"/>
              <a:t>STI Rates</a:t>
            </a:r>
          </a:p>
          <a:p>
            <a:r>
              <a:rPr lang="en-US" dirty="0" smtClean="0"/>
              <a:t>And Not….</a:t>
            </a:r>
          </a:p>
          <a:p>
            <a:pPr lvl="1"/>
            <a:r>
              <a:rPr lang="en-US" dirty="0" smtClean="0"/>
              <a:t>Subjective Consequences</a:t>
            </a:r>
          </a:p>
          <a:p>
            <a:pPr lvl="2"/>
            <a:r>
              <a:rPr lang="en-US" dirty="0" smtClean="0"/>
              <a:t>Comfort Levels &amp; Satisfaction</a:t>
            </a:r>
          </a:p>
          <a:p>
            <a:pPr lvl="2"/>
            <a:r>
              <a:rPr lang="en-US" dirty="0" smtClean="0"/>
              <a:t>Qualitative Analyses</a:t>
            </a:r>
          </a:p>
          <a:p>
            <a:pPr lvl="1"/>
            <a:r>
              <a:rPr lang="en-US" dirty="0" smtClean="0"/>
              <a:t>Little to No Previous Research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Perceived Cultural Differences</a:t>
            </a:r>
          </a:p>
          <a:p>
            <a:pPr lvl="1"/>
            <a:r>
              <a:rPr lang="en-US" dirty="0" smtClean="0"/>
              <a:t>Europe vs. U.S.</a:t>
            </a:r>
          </a:p>
          <a:p>
            <a:pPr lvl="2"/>
            <a:r>
              <a:rPr lang="en-US" dirty="0" smtClean="0"/>
              <a:t>Europe – More Comprehensive Sex Education</a:t>
            </a:r>
          </a:p>
          <a:p>
            <a:pPr lvl="2"/>
            <a:r>
              <a:rPr lang="en-US" dirty="0" smtClean="0"/>
              <a:t>U.S. – More Abstinence Based Sex Education</a:t>
            </a:r>
          </a:p>
          <a:p>
            <a:pPr lvl="1"/>
            <a:r>
              <a:rPr lang="en-US" dirty="0" smtClean="0"/>
              <a:t>Paige, 1977</a:t>
            </a:r>
          </a:p>
          <a:p>
            <a:pPr lvl="2"/>
            <a:r>
              <a:rPr lang="en-US" dirty="0" smtClean="0"/>
              <a:t>Cultural Difference for Different Sex Taboos</a:t>
            </a:r>
          </a:p>
          <a:p>
            <a:pPr lvl="2"/>
            <a:r>
              <a:rPr lang="en-US" dirty="0" smtClean="0"/>
              <a:t>Less Developed Countries = More Taboos</a:t>
            </a:r>
          </a:p>
          <a:p>
            <a:pPr lvl="1"/>
            <a:r>
              <a:rPr lang="en-US" dirty="0" smtClean="0"/>
              <a:t>Manceau, 2006</a:t>
            </a:r>
          </a:p>
          <a:p>
            <a:pPr lvl="2"/>
            <a:r>
              <a:rPr lang="en-US" dirty="0" smtClean="0"/>
              <a:t> Taboos on Sex and Death in Advertising</a:t>
            </a:r>
          </a:p>
          <a:p>
            <a:pPr lvl="2"/>
            <a:r>
              <a:rPr lang="en-US" dirty="0" smtClean="0"/>
              <a:t>French Culture</a:t>
            </a:r>
          </a:p>
          <a:p>
            <a:pPr lvl="3"/>
            <a:r>
              <a:rPr lang="en-US" dirty="0" smtClean="0"/>
              <a:t>More than 45% of participants were uncomfortable with using sex or death in advertising, as they are considered to be taboo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Research question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How do people understand the significance of their own sex education in retrospect?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Hypotheses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 who received a more comprehensive sex education will be (on average) more comfortable with the topic of sex than those who received a more abstinence-based sex education</a:t>
            </a:r>
          </a:p>
          <a:p>
            <a:r>
              <a:rPr lang="en-US" dirty="0" smtClean="0"/>
              <a:t>Participants from European countries will be (on average) more comfortable with the topic of sex than those from the United States</a:t>
            </a:r>
          </a:p>
          <a:p>
            <a:pPr lvl="1"/>
            <a:r>
              <a:rPr lang="en-US" dirty="0" smtClean="0"/>
              <a:t>Paige, 1977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Method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Survey</a:t>
            </a:r>
          </a:p>
          <a:p>
            <a:pPr lvl="1"/>
            <a:r>
              <a:rPr lang="en-US" dirty="0" smtClean="0"/>
              <a:t>Survey BuildR</a:t>
            </a:r>
          </a:p>
          <a:p>
            <a:pPr lvl="1"/>
            <a:r>
              <a:rPr lang="en-US" dirty="0" smtClean="0"/>
              <a:t>Posted on European and American websites</a:t>
            </a:r>
          </a:p>
          <a:p>
            <a:r>
              <a:rPr lang="en-US" dirty="0" smtClean="0"/>
              <a:t>Participants</a:t>
            </a:r>
          </a:p>
          <a:p>
            <a:pPr lvl="1"/>
            <a:r>
              <a:rPr lang="en-US" dirty="0" smtClean="0"/>
              <a:t>n = 45</a:t>
            </a:r>
          </a:p>
          <a:p>
            <a:pPr lvl="2"/>
            <a:r>
              <a:rPr lang="en-US" dirty="0" smtClean="0"/>
              <a:t>Had to omit one due to age</a:t>
            </a:r>
          </a:p>
          <a:p>
            <a:pPr lvl="1"/>
            <a:r>
              <a:rPr lang="en-US" dirty="0" smtClean="0"/>
              <a:t>12 Males, 34 Females</a:t>
            </a:r>
          </a:p>
          <a:p>
            <a:pPr lvl="1"/>
            <a:r>
              <a:rPr lang="en-US" dirty="0" smtClean="0"/>
              <a:t>Ages 18 to 65</a:t>
            </a:r>
          </a:p>
          <a:p>
            <a:pPr lvl="1"/>
            <a:r>
              <a:rPr lang="en-US" dirty="0" smtClean="0"/>
              <a:t>Participants span a wide range of countries</a:t>
            </a:r>
          </a:p>
          <a:p>
            <a:pPr lvl="2"/>
            <a:r>
              <a:rPr lang="en-US" dirty="0" smtClean="0"/>
              <a:t>Australia, Greece, Singapore, United Kingdom, United States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Components of survey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5181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Demographics Survey</a:t>
            </a:r>
          </a:p>
          <a:p>
            <a:pPr lvl="2"/>
            <a:r>
              <a:rPr lang="en-US" sz="2400" dirty="0" smtClean="0"/>
              <a:t>Age, Sex, Country of Residence, Religious Affiliation</a:t>
            </a:r>
          </a:p>
          <a:p>
            <a:pPr lvl="2"/>
            <a:r>
              <a:rPr lang="en-US" sz="2400" dirty="0" smtClean="0"/>
              <a:t>Type of Sex Education</a:t>
            </a:r>
          </a:p>
          <a:p>
            <a:pPr lvl="3"/>
            <a:r>
              <a:rPr lang="en-US" sz="2400" dirty="0" smtClean="0"/>
              <a:t>Defined Abstinence and Comprehensive Sex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2047</TotalTime>
  <Words>1059</Words>
  <Application>Microsoft Office PowerPoint</Application>
  <PresentationFormat>On-screen Show (4:3)</PresentationFormat>
  <Paragraphs>290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Opulent</vt:lpstr>
      <vt:lpstr>Sex Education in retrospect: Personal Understanding &amp; Comfort levels</vt:lpstr>
      <vt:lpstr>Let’s Talk about sex…</vt:lpstr>
      <vt:lpstr>Types of Sex education</vt:lpstr>
      <vt:lpstr>Consequences</vt:lpstr>
      <vt:lpstr>Introduction</vt:lpstr>
      <vt:lpstr>Research question</vt:lpstr>
      <vt:lpstr>Hypotheses</vt:lpstr>
      <vt:lpstr>Method</vt:lpstr>
      <vt:lpstr>Components of survey</vt:lpstr>
      <vt:lpstr>PowerPoint Presentation</vt:lpstr>
      <vt:lpstr>PowerPoint Presentation</vt:lpstr>
      <vt:lpstr>PowerPoint Presentation</vt:lpstr>
      <vt:lpstr>Results</vt:lpstr>
      <vt:lpstr>PowerPoint Presentation</vt:lpstr>
      <vt:lpstr>PowerPoint Presentation</vt:lpstr>
      <vt:lpstr>PowerPoint Presentation</vt:lpstr>
      <vt:lpstr>PowerPoint Presentation</vt:lpstr>
      <vt:lpstr>Discussion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Limitations &amp; Future Research</vt:lpstr>
      <vt:lpstr>Questions?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of how people understand their own sex education</dc:title>
  <dc:creator>Heather Nicole Dombrowsky</dc:creator>
  <cp:lastModifiedBy>LIB PUBLIC</cp:lastModifiedBy>
  <cp:revision>91</cp:revision>
  <cp:lastPrinted>2013-04-12T02:12:31Z</cp:lastPrinted>
  <dcterms:created xsi:type="dcterms:W3CDTF">2013-03-08T14:16:17Z</dcterms:created>
  <dcterms:modified xsi:type="dcterms:W3CDTF">2013-04-12T02:12:41Z</dcterms:modified>
</cp:coreProperties>
</file>